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59" r:id="rId3"/>
    <p:sldId id="258" r:id="rId4"/>
    <p:sldId id="260" r:id="rId5"/>
    <p:sldId id="261" r:id="rId6"/>
    <p:sldId id="269" r:id="rId7"/>
    <p:sldId id="262" r:id="rId8"/>
    <p:sldId id="263" r:id="rId9"/>
    <p:sldId id="270" r:id="rId10"/>
    <p:sldId id="264" r:id="rId11"/>
    <p:sldId id="271" r:id="rId12"/>
    <p:sldId id="273" r:id="rId13"/>
    <p:sldId id="272" r:id="rId14"/>
    <p:sldId id="276" r:id="rId15"/>
    <p:sldId id="274" r:id="rId16"/>
    <p:sldId id="26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727"/>
    <a:srgbClr val="CA403D"/>
    <a:srgbClr val="654320"/>
    <a:srgbClr val="37C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7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4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3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5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9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0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7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3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2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6AC7AD-9B24-49A1-998A-BC3373B31A75}" type="datetimeFigureOut">
              <a:rPr lang="en-US" smtClean="0"/>
              <a:t>8/5/2022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E76D013-BC3B-43FE-AFA3-D6CD34456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40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EAD7E-0598-C6BC-A049-DA4B78373DE2}"/>
              </a:ext>
            </a:extLst>
          </p:cNvPr>
          <p:cNvSpPr txBox="1"/>
          <p:nvPr/>
        </p:nvSpPr>
        <p:spPr>
          <a:xfrm>
            <a:off x="3048717" y="1782472"/>
            <a:ext cx="6094562" cy="3046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de-DE" sz="2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de-DE" sz="3000" b="1" dirty="0">
                <a:solidFill>
                  <a:srgbClr val="654320"/>
                </a:solidFill>
                <a:latin typeface="Kabel ITC Hel Book" panose="02000500080000020004" pitchFamily="50" charset="-95"/>
                <a:ea typeface="Times New Roman" panose="02020603050405020304" pitchFamily="18" charset="0"/>
                <a:cs typeface="Times New Roman" panose="02020603050405020304" pitchFamily="18" charset="0"/>
              </a:rPr>
              <a:t>TRACK </a:t>
            </a:r>
            <a:r>
              <a:rPr lang="de-DE" sz="2000" b="1" dirty="0">
                <a:solidFill>
                  <a:srgbClr val="654320"/>
                </a:solidFill>
                <a:latin typeface="Kabel ITC Hel Book" panose="02000500080000020004" pitchFamily="50" charset="-95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3000" b="1" dirty="0">
                <a:solidFill>
                  <a:srgbClr val="654320"/>
                </a:solidFill>
                <a:latin typeface="Kabel ITC Hel Book" panose="02000500080000020004" pitchFamily="50" charset="-95"/>
                <a:ea typeface="Times New Roman" panose="02020603050405020304" pitchFamily="18" charset="0"/>
                <a:cs typeface="Times New Roman" panose="02020603050405020304" pitchFamily="18" charset="0"/>
              </a:rPr>
              <a:t> FIELD </a:t>
            </a:r>
            <a:r>
              <a:rPr lang="en-US" sz="3000" b="1" dirty="0">
                <a:solidFill>
                  <a:srgbClr val="654320"/>
                </a:solidFill>
                <a:effectLst/>
                <a:latin typeface="Kabel ITC Hel Book" panose="02000500080000020004" pitchFamily="50" charset="-95"/>
                <a:ea typeface="Times New Roman" panose="02020603050405020304" pitchFamily="18" charset="0"/>
                <a:cs typeface="Lucida Sans Unicode" panose="020B0602030504020204" pitchFamily="34" charset="0"/>
              </a:rPr>
              <a:t>FESTIVAL</a:t>
            </a:r>
            <a:r>
              <a:rPr lang="en-US" sz="3500" b="1" dirty="0">
                <a:solidFill>
                  <a:srgbClr val="455727"/>
                </a:solidFill>
                <a:effectLst/>
                <a:latin typeface="Kabel ITC Hel Book" panose="02000500080000020004" pitchFamily="50" charset="-95"/>
                <a:ea typeface="Times New Roman" panose="02020603050405020304" pitchFamily="18" charset="0"/>
                <a:cs typeface="Lucida Sans Unicode" panose="020B0602030504020204" pitchFamily="34" charset="0"/>
              </a:rPr>
              <a:t> MESOGEIA</a:t>
            </a:r>
            <a:r>
              <a:rPr lang="el-GR" sz="3500" b="1" dirty="0">
                <a:solidFill>
                  <a:srgbClr val="455727"/>
                </a:solidFill>
                <a:effectLst/>
                <a:latin typeface="Kabel ITC Hel Book" panose="02000500080000020004" pitchFamily="50" charset="-95"/>
                <a:ea typeface="Times New Roman" panose="02020603050405020304" pitchFamily="18" charset="0"/>
                <a:cs typeface="Lucida Sans Unicode" panose="020B0602030504020204" pitchFamily="34" charset="0"/>
              </a:rPr>
              <a:t> 2022</a:t>
            </a:r>
            <a:endParaRPr lang="de-DE" sz="3500" b="1" dirty="0">
              <a:solidFill>
                <a:srgbClr val="455727"/>
              </a:solidFill>
              <a:effectLst/>
              <a:latin typeface="Kabel ITC Hel Book" panose="02000500080000020004" pitchFamily="50" charset="-95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US" sz="1100" b="1" dirty="0">
              <a:solidFill>
                <a:schemeClr val="accent3">
                  <a:lumMod val="50000"/>
                </a:schemeClr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US" sz="1050" b="1" dirty="0">
              <a:solidFill>
                <a:schemeClr val="accent3">
                  <a:lumMod val="50000"/>
                </a:schemeClr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1E680-CA9B-6950-19C7-8EFC6FBB3997}"/>
              </a:ext>
            </a:extLst>
          </p:cNvPr>
          <p:cNvSpPr txBox="1"/>
          <p:nvPr/>
        </p:nvSpPr>
        <p:spPr>
          <a:xfrm>
            <a:off x="3150317" y="4629779"/>
            <a:ext cx="6094562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spcAft>
                <a:spcPts val="200"/>
              </a:spcAft>
            </a:pPr>
            <a:r>
              <a:rPr lang="el-GR" sz="1800" b="1" kern="0" spc="600" dirty="0">
                <a:solidFill>
                  <a:srgbClr val="654320"/>
                </a:solidFill>
                <a:effectLst/>
                <a:latin typeface="Kabel ITC Hel Book" panose="02000500080000020004" pitchFamily="50" charset="-95"/>
                <a:ea typeface="Times New Roman" panose="02020603050405020304" pitchFamily="18" charset="0"/>
                <a:cs typeface="Lucida Sans Unicode" panose="020B0602030504020204" pitchFamily="34" charset="0"/>
              </a:rPr>
              <a:t>«Όλα τώρα αρχίζουν»</a:t>
            </a:r>
          </a:p>
          <a:p>
            <a:pPr algn="ctr">
              <a:spcBef>
                <a:spcPts val="2000"/>
              </a:spcBef>
              <a:spcAft>
                <a:spcPts val="200"/>
              </a:spcAft>
            </a:pPr>
            <a:r>
              <a:rPr lang="el-GR" sz="2500" b="1" spc="300" dirty="0">
                <a:solidFill>
                  <a:srgbClr val="654320"/>
                </a:solidFill>
                <a:latin typeface="Kabel ITC Hel Book" panose="02000500080000020004" pitchFamily="50" charset="-95"/>
                <a:ea typeface="Times New Roman" panose="02020603050405020304" pitchFamily="18" charset="0"/>
                <a:cs typeface="Times New Roman" panose="02020603050405020304" pitchFamily="18" charset="0"/>
              </a:rPr>
              <a:t>23 – 24</a:t>
            </a:r>
            <a:r>
              <a:rPr lang="en-US" sz="2500" b="1" spc="300" dirty="0">
                <a:solidFill>
                  <a:srgbClr val="654320"/>
                </a:solidFill>
                <a:latin typeface="Kabel ITC Hel Book" panose="02000500080000020004" pitchFamily="50" charset="-95"/>
                <a:ea typeface="Times New Roman" panose="02020603050405020304" pitchFamily="18" charset="0"/>
                <a:cs typeface="Times New Roman" panose="02020603050405020304" pitchFamily="18" charset="0"/>
              </a:rPr>
              <a:t> - 25</a:t>
            </a:r>
            <a:r>
              <a:rPr lang="el-GR" sz="2500" b="1" spc="300" dirty="0">
                <a:solidFill>
                  <a:srgbClr val="654320"/>
                </a:solidFill>
                <a:latin typeface="Kabel ITC Hel Book" panose="02000500080000020004" pitchFamily="50" charset="-95"/>
                <a:ea typeface="Times New Roman" panose="02020603050405020304" pitchFamily="18" charset="0"/>
                <a:cs typeface="Times New Roman" panose="02020603050405020304" pitchFamily="18" charset="0"/>
              </a:rPr>
              <a:t> Σεπτεμβρίου </a:t>
            </a:r>
            <a:endParaRPr lang="en-US" sz="2500" b="1" kern="0" spc="300" dirty="0">
              <a:solidFill>
                <a:srgbClr val="654320"/>
              </a:solidFill>
              <a:effectLst/>
              <a:latin typeface="Kabel ITC Hel Book" panose="02000500080000020004" pitchFamily="50" charset="-95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35" y="270890"/>
            <a:ext cx="4599527" cy="24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0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BD8BB8-1E70-D247-A9EF-2BF637B16E22}"/>
              </a:ext>
            </a:extLst>
          </p:cNvPr>
          <p:cNvSpPr txBox="1"/>
          <p:nvPr/>
        </p:nvSpPr>
        <p:spPr>
          <a:xfrm>
            <a:off x="4616" y="172720"/>
            <a:ext cx="12191999" cy="369332"/>
          </a:xfrm>
          <a:prstGeom prst="rect">
            <a:avLst/>
          </a:prstGeom>
          <a:solidFill>
            <a:srgbClr val="455727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spc="600" dirty="0"/>
              <a:t>ΣΑΒΒΑΤΟ 24.9.2022</a:t>
            </a:r>
            <a:endParaRPr lang="en-US" sz="1600" b="1" spc="600" dirty="0"/>
          </a:p>
        </p:txBody>
      </p:sp>
      <p:graphicFrame>
        <p:nvGraphicFramePr>
          <p:cNvPr id="7" name="Πίνακας 5">
            <a:extLst>
              <a:ext uri="{FF2B5EF4-FFF2-40B4-BE49-F238E27FC236}">
                <a16:creationId xmlns:a16="http://schemas.microsoft.com/office/drawing/2014/main" id="{DFB914C7-4B95-B4E4-46E4-9CAF18E72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67936"/>
              </p:ext>
            </p:extLst>
          </p:nvPr>
        </p:nvGraphicFramePr>
        <p:xfrm>
          <a:off x="314495" y="656706"/>
          <a:ext cx="11572240" cy="6057129"/>
        </p:xfrm>
        <a:graphic>
          <a:graphicData uri="http://schemas.openxmlformats.org/drawingml/2006/table">
            <a:tbl>
              <a:tblPr firstRow="1" bandRow="1">
                <a:solidFill>
                  <a:schemeClr val="accent3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548399">
                  <a:extLst>
                    <a:ext uri="{9D8B030D-6E8A-4147-A177-3AD203B41FA5}">
                      <a16:colId xmlns:a16="http://schemas.microsoft.com/office/drawing/2014/main" val="4277932334"/>
                    </a:ext>
                  </a:extLst>
                </a:gridCol>
                <a:gridCol w="4063090">
                  <a:extLst>
                    <a:ext uri="{9D8B030D-6E8A-4147-A177-3AD203B41FA5}">
                      <a16:colId xmlns:a16="http://schemas.microsoft.com/office/drawing/2014/main" val="2333773104"/>
                    </a:ext>
                  </a:extLst>
                </a:gridCol>
                <a:gridCol w="3469343">
                  <a:extLst>
                    <a:ext uri="{9D8B030D-6E8A-4147-A177-3AD203B41FA5}">
                      <a16:colId xmlns:a16="http://schemas.microsoft.com/office/drawing/2014/main" val="1507249773"/>
                    </a:ext>
                  </a:extLst>
                </a:gridCol>
                <a:gridCol w="2491408">
                  <a:extLst>
                    <a:ext uri="{9D8B030D-6E8A-4147-A177-3AD203B41FA5}">
                      <a16:colId xmlns:a16="http://schemas.microsoft.com/office/drawing/2014/main" val="942868950"/>
                    </a:ext>
                  </a:extLst>
                </a:gridCol>
              </a:tblGrid>
              <a:tr h="67997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10.00-1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.30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80Μ ΚΑΙ 100Μ ΕΜΠΟΔΙΑ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59634"/>
                  </a:ext>
                </a:extLst>
              </a:tr>
              <a:tr h="679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10.30-11.00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80Μ ΠΠΑ</a:t>
                      </a:r>
                      <a:endParaRPr lang="en-US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ΣΦΑΙΡΑ ΠΠΑ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0804"/>
                  </a:ext>
                </a:extLst>
              </a:tr>
              <a:tr h="77900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11.00-11.40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80Μ ΠΚΑ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ΣΦΑΙΡΑ ΠΚΑ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ΑΠΟΚΑΤΑΣΤΑΣΗ ΚΑΙ ΣΥΣΤΗΜΑ ΔΙΑΤΑΣΕΩΝ ΑΠΟ ΔΙΑΣΗΜΟΥΣ ΧΟΡΕΥΤΕΣ ΤΗΣ ΚΡΑΤΙΚΗΣ ΣΧΟΛΗΣ ΑΘΗΝΩΝ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29570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11.40-12.10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ΠΠΑ</a:t>
                      </a:r>
                      <a:endParaRPr lang="en-US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ΜΗΚΟΣ ΠΠΑ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45220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12.10-12.40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150Μ ΠΚΑ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ΜΗΚΟΣ ΠΚΑ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454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1.200 ΠΚΑ / ΠΠΑ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37797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840"/>
                  </a:ext>
                </a:extLst>
              </a:tr>
              <a:tr h="569525"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17:20 -18:00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ΣΚΥΤΑΛΟΔΡΟΜΙΕΣ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ΟΛΟΙ ΟΙ ΣΥΜΜΕΤΕΧΟΝΤΕΣ ΣΥΛΛΟΓΟΙ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ΟΜΑΔΕΣ 4Χ80 ΑΓΟΡΙΑ ΚΟΡΙΤΣΙΑ ΚΑΙ 4Χ200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ΜΙΚΤΕΣ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48483"/>
                  </a:ext>
                </a:extLst>
              </a:tr>
              <a:tr h="8505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18.00-20.00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ΠΙΣΤΑ ΜΑΧΗΣ ΓΙΑ ΜΕΓΑΛΟΥΣ Κ16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ΣΥΝΑΓΩΝΙΣΜΟΣ ΜΕΤΑΞΥ ΣΥΛΛΟΓΩΝ ΚΑΙ ΜΕ ΤΗΝ</a:t>
                      </a:r>
                      <a:r>
                        <a:rPr lang="en-US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l-GR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ΣΥΜΜΕΤΟΧΗ ΠΡΟΠΟΝΗΤΩΝ (ΠΡΩΗΝ ΠΡΩΤΑΘΛΗΤΩΝ)</a:t>
                      </a:r>
                      <a:r>
                        <a:rPr lang="en-US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l-GR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ΟΜΑΔΕΣ ΤΩΝ 10 ΑΤΟΜΩΝ.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4670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20.00-20.20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ΠΑΙΔΙΑ ΚΑΙ ΓΟΝΕΙΣ 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NIGHT RUN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ΑΓΩΝΑΣ ΕΛΠΙΔΑΣ ΜΕ ΦΙΛΑΝΘΡΩΠΙΚΟ ΧΑΡΑΚΤΗΡΑ 1500Μ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99356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ΣΥΝΑΥΛΙΑ ΜΕ ΤΗΝ ΔΙΑΣΗΜΗ ΚΑΛΛΙΤΕΧΝΙΔΑ’ΤΑΜΤΑ΄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https://youtu.be/3SngaG7SBW8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63467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163DAD90-6A2B-FAA4-A8D6-908F659D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99839"/>
            <a:ext cx="2964110" cy="7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5" y="2250742"/>
            <a:ext cx="4065726" cy="239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6" y="2256828"/>
            <a:ext cx="4285581" cy="2389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96" y="2244437"/>
            <a:ext cx="2692822" cy="24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BD8BB8-1E70-D247-A9EF-2BF637B16E22}"/>
              </a:ext>
            </a:extLst>
          </p:cNvPr>
          <p:cNvSpPr txBox="1"/>
          <p:nvPr/>
        </p:nvSpPr>
        <p:spPr>
          <a:xfrm>
            <a:off x="4616" y="172720"/>
            <a:ext cx="12191999" cy="369332"/>
          </a:xfrm>
          <a:prstGeom prst="rect">
            <a:avLst/>
          </a:prstGeom>
          <a:solidFill>
            <a:srgbClr val="455727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spc="600" dirty="0"/>
              <a:t>ΚΥΡΙΑΚΗ 25.9.2022</a:t>
            </a:r>
            <a:endParaRPr lang="en-US" sz="1600" b="1" spc="600" dirty="0"/>
          </a:p>
        </p:txBody>
      </p:sp>
      <p:graphicFrame>
        <p:nvGraphicFramePr>
          <p:cNvPr id="8" name="Πίνακας 5">
            <a:extLst>
              <a:ext uri="{FF2B5EF4-FFF2-40B4-BE49-F238E27FC236}">
                <a16:creationId xmlns:a16="http://schemas.microsoft.com/office/drawing/2014/main" id="{DFB914C7-4B95-B4E4-46E4-9CAF18E72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32643"/>
              </p:ext>
            </p:extLst>
          </p:nvPr>
        </p:nvGraphicFramePr>
        <p:xfrm>
          <a:off x="314495" y="656706"/>
          <a:ext cx="11564392" cy="6415300"/>
        </p:xfrm>
        <a:graphic>
          <a:graphicData uri="http://schemas.openxmlformats.org/drawingml/2006/table">
            <a:tbl>
              <a:tblPr firstRow="1" bandRow="1">
                <a:solidFill>
                  <a:schemeClr val="accent3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170026">
                  <a:extLst>
                    <a:ext uri="{9D8B030D-6E8A-4147-A177-3AD203B41FA5}">
                      <a16:colId xmlns:a16="http://schemas.microsoft.com/office/drawing/2014/main" val="4277932334"/>
                    </a:ext>
                  </a:extLst>
                </a:gridCol>
                <a:gridCol w="3070216">
                  <a:extLst>
                    <a:ext uri="{9D8B030D-6E8A-4147-A177-3AD203B41FA5}">
                      <a16:colId xmlns:a16="http://schemas.microsoft.com/office/drawing/2014/main" val="2333773104"/>
                    </a:ext>
                  </a:extLst>
                </a:gridCol>
                <a:gridCol w="1684162">
                  <a:extLst>
                    <a:ext uri="{9D8B030D-6E8A-4147-A177-3AD203B41FA5}">
                      <a16:colId xmlns:a16="http://schemas.microsoft.com/office/drawing/2014/main" val="1507249773"/>
                    </a:ext>
                  </a:extLst>
                </a:gridCol>
                <a:gridCol w="1924199">
                  <a:extLst>
                    <a:ext uri="{9D8B030D-6E8A-4147-A177-3AD203B41FA5}">
                      <a16:colId xmlns:a16="http://schemas.microsoft.com/office/drawing/2014/main" val="942868950"/>
                    </a:ext>
                  </a:extLst>
                </a:gridCol>
                <a:gridCol w="3715789">
                  <a:extLst>
                    <a:ext uri="{9D8B030D-6E8A-4147-A177-3AD203B41FA5}">
                      <a16:colId xmlns:a16="http://schemas.microsoft.com/office/drawing/2014/main" val="4204027073"/>
                    </a:ext>
                  </a:extLst>
                </a:gridCol>
              </a:tblGrid>
              <a:tr h="52370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ΩΡΟΛΟΓΙΟ ΠΡΟΓΡΑΜΜΑ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ΕΠΙ ΧΟΡΤΟΥ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ΤΑΡΤΑΝ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ΠΑΡΑΛΛΗΛΕΣ ΔΡΑΣΤΗΡΙΟΤΗΤΕΣ ΣΕ ΒΟΗΘΗΤΙΚΑ ΓΗΠΕΔΑ ΚΑΙ ΕΚΤΟΣ  ΣΤΑΔΙΟΥ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59634"/>
                  </a:ext>
                </a:extLst>
              </a:tr>
              <a:tr h="679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10.00-11.00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VORTEX ΜΙΝΙ ΑΓΟΡΙΑ VORTEX ΜΙΝΙ Κ</a:t>
                      </a:r>
                      <a:endParaRPr lang="en-US" sz="11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50Μ ΜΙΝΙ 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50Μ ΜΙΝΙ Κ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ΣΦΑΙΡΑ </a:t>
                      </a:r>
                      <a:endParaRPr lang="en-US" sz="11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ΠΠ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ΚΑΙ ΠΚ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0804"/>
                  </a:ext>
                </a:extLst>
              </a:tr>
              <a:tr h="6267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11.00-12.00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VORTEX ΠΠΒ VORTEX ΠΚΒ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ΜΗΚΟΣ ΜΙΝΙ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ΑΠΟΚΑΤΑΣΤΑΣΗ ΚΑΙ ΣΥΣΤΗΜΑ ΔΙΑΤΑΣΕΩΝ ΑΠΟ ΔΙΑΣΗΜΟΥΣ ΧΟΡΕΥΤΕΣ ΤΗΣ ΚΡΑΤΙΚΗΣ ΣΧΟΛΗΣ ΑΘΗΝΩΝ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29570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60Μ ΠΠΒ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ΥΨΟΣ ΠΠΒ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45220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11.30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60Μ ΠΚΒ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1000 ΠΚΒ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Lucida Sans Unicode" panose="020B0602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ΥΨΟΣ ΠΚΒ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454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ΜΗΚΟΣ ΠΠΒ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1000 ΠΠΒ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Lucida Sans Unicode" panose="020B0602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37797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12.30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ΜΗΚΟΣ ΠΚΒ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11339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840"/>
                  </a:ext>
                </a:extLst>
              </a:tr>
              <a:tr h="569525"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17.00-18.00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ΠΙΣΤΕΣ  ΜΑΧΗΣ 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6-9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ΠΙΣΤΕΣ ΜΑΧΗΣ 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10-15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ΑΠΟΚΑΤΑΣΤΑΣΗ ΚΑΙ ΣΥΣΤΗΜΑ ΔΙΑΤΑΣΕΩΝ ΑΠΟ ΔΙΑΣΗΜΟΥΣ ΧΟΡΕΥΤΕΣ ΤΗΣ ΚΡΑΤΙΚΗΣ ΣΧΟΛΗΣ ΑΘΗΝΩΝ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48483"/>
                  </a:ext>
                </a:extLst>
              </a:tr>
              <a:tr h="85051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18.00-19.00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ΠΙΣΤΕΣ  ΜΑΧΗΣ 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6-9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ΠΙΣΤΕΣ ΜΑΧΗΣ 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10-15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ΝΥΧΤΕΡΙΝΟΣ ΑΓΩΝΑΣ ΔΡΟΜΟΥ &lt; ΕΛΠΙΔΑΣ &gt; ΣΕ ΣΥΝΕΡΓΑΣΙ ΜΕ ΤΗΝ ΜΗΤΡΟΠΟΛΗ ΜΕΣΟΓΑΙΩΝ ΚΑΙ ΛΑΡΕΥΩΤΙΚΗΣ ΚΑΙ ΤΟ &lt;ΟΛΟΙ ΜΑΖΙ ΜΠΟΡΟΥΜΕ &gt;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4670"/>
                  </a:ext>
                </a:extLst>
              </a:tr>
              <a:tr h="4354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19.00-20.00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ΠΙΣΤΕΣ  ΜΑΧΗΣ 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6-9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ΠΙΣΤΕΣ ΜΑΧΗΣ </a:t>
                      </a:r>
                      <a:endParaRPr lang="en-US" sz="1100" b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10-15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ΣΥΝΑΥΛΙΑ ΜΕ ΤΟΝ ΙΟΡΔΑΝΗ ΑΓΑΠΗΤΟ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99356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AA9A3E11-6FBB-0CDE-B92B-1CF72EC7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98" y="3355596"/>
            <a:ext cx="1895911" cy="84728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656CCE-CD29-6D05-DD64-0FA661B4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98" y="5083729"/>
            <a:ext cx="1895912" cy="129550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B508A27-6210-0C31-D3D7-12177E9CD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29" y="2491530"/>
            <a:ext cx="3045204" cy="1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t="1" r="26490" b="-1628"/>
          <a:stretch/>
        </p:blipFill>
        <p:spPr>
          <a:xfrm>
            <a:off x="-72000" y="0"/>
            <a:ext cx="6054685" cy="32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049" r="-204" b="8113"/>
          <a:stretch/>
        </p:blipFill>
        <p:spPr>
          <a:xfrm>
            <a:off x="5985164" y="0"/>
            <a:ext cx="6206836" cy="3215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85" y="3204000"/>
            <a:ext cx="6209315" cy="365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89" r="-6562" b="89"/>
          <a:stretch/>
        </p:blipFill>
        <p:spPr>
          <a:xfrm>
            <a:off x="0" y="3204000"/>
            <a:ext cx="6408000" cy="36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A9975-3E8D-8469-45ED-A27C039BA75C}"/>
              </a:ext>
            </a:extLst>
          </p:cNvPr>
          <p:cNvSpPr txBox="1"/>
          <p:nvPr/>
        </p:nvSpPr>
        <p:spPr>
          <a:xfrm>
            <a:off x="1427094" y="719100"/>
            <a:ext cx="9374757" cy="6714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el-GR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ΟΡΓΑΝΩΤΙΚΗ ΕΠΙΤΡΟΠΗ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FESTIVAL MESOGEIA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ΠΡΟΕΔΡΟΣ: OIKONOMOY ΒΑΣΙΛΗΣ (ΔΣ ΣΕΓΑΣ-ΒΟΥΛΕΥΤΗΣ)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ΑΝΤΙΠΡΟΕΔΡΟΣ: ΝΙΚΟΣ ΠΕΠΠΑΣ (ΑΝΤΙΠΕΡΙΦΕΡΕΙΑΡΧΗΣ ΟΙΚΟΝΟΜΙΚΩΝ)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ΑΝΤΙΠΡΟΕΔΡΟΣ: ΠΑΠΑΔΙΑΣ ΧΑΡΗΣ (ΔΣ ΣΕΓΑΣ-ΔΡΟΜΕΑΣ ΒΑΡΗΣ)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ΑΝΤΙΠΡΟΕΔΡΟΣ: ΜΑΡΚΟΥ ΔΗΜΗΤΡΗΣ (ΔΗΜΑΡΧΟΣ ΣΠΑΤΩΝ-ΑΡΤΕΜΙΔΟΣ)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ΜΕΛΟΣ: ΑΥΓΕΡΙΝΟΣ ΑΘΑΝΑΣΙΟΣ (ΑΝΤΙΠΕΡΙΦΕΡΕΙΑΡΧΗΣ ΑΝΑΤΟΛΙΚΗΣ ΑΤΤΙΚΗΣ)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ΜΕΛΟΣ: ΠΑΣΧΟΣ ΓΙΩΡΓΟΣ ΠΡΟΕΔΡΟΣ ΑΘΛΗΤΙΚΟΥ ΟΡΓΑΝΙΣΜΟΥ ΣΠΑΤΩΝ-ΑΡΤΕΜΙΔΟΣ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ΜΕΛΟΣ: ΜΟΝΟΚΡΟΥΣΟΣ ΚΩΝΣΤΑΝΤΙΝΟΣ (ΗΛΙΟΣ ΣΠΑΤΑ)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ΜΕΛΟΣ: ΣΟΥΚΙΟΥΡΟΓΛΟΥ ΘΟΔΩΡΗΣ (ΔΡΟΜΕΙΣ ΚΕΡΑΤΕΑΣ)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ΜΕΛΟΣ: ΔΑΜΑΣΚΗΝΟΣ ΝΙΚΟΛΑΟΣ (ΑΜΕΙΝΙΑΣ Ο ΠΑΛΛΗΝΕΥΣ)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ΜΕΛΟΣ: ΓΑΛΑΝΟΠΟΥΛΟΥ ΧΡΙΣΤΙΝΑ (ΣΤΜΒΟΥΛΟΣ ΑΘΛΗΣΗΣ ΤΟΥ ΠΕΡΙΦΕΡΕΙΑΡΧΗ ΑΤΤΙΚΗΣ -ΜΕΛΟΣ ΕΠΙΤΡΟΠΗΣ ΕΥΡΩΠΑΙΚΟΥ ΠΡΟΓΑΜΜΑΤΟΣ 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ΜΕΛΟΣ:ΓΕΩΡΓΑΚΟΠΟΥΛΟΣ ΜΠΑΜΠΗΣ (ΠΡΟΕΔΡΟΣ ΕΑΣ ΣΕΓΑΣ Αθήνας)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el-GR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el-GR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ΔΙΕΥΘΥΝΤΡΙΑ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el-GR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FESTIVAL MESOGEIA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el-GR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Bef>
                <a:spcPts val="300"/>
              </a:spcBef>
              <a:spcAft>
                <a:spcPts val="600"/>
              </a:spcAft>
            </a:pPr>
            <a:r>
              <a:rPr lang="el-GR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ΑΡΙΑΝΔΗ ΔΑΔΑ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1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15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389C1-F7CA-D74B-DD7C-5E6763284A6C}"/>
              </a:ext>
            </a:extLst>
          </p:cNvPr>
          <p:cNvSpPr txBox="1"/>
          <p:nvPr/>
        </p:nvSpPr>
        <p:spPr>
          <a:xfrm>
            <a:off x="558455" y="487697"/>
            <a:ext cx="1071418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>
                <a:solidFill>
                  <a:srgbClr val="455727"/>
                </a:solidFill>
              </a:rPr>
              <a:t>Η ΜΕΓΑΛΥΤΕΡΗ ΓΙΟΡΤΗ ΤΟΥ ΚΛΑΣΙΚΟΥ ΑΘΛΗΤΙΣΜΟΥ </a:t>
            </a:r>
            <a:endParaRPr lang="en-US" sz="1600" b="1" dirty="0">
              <a:solidFill>
                <a:srgbClr val="455727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chemeClr val="bg1"/>
                </a:solidFill>
              </a:rPr>
              <a:t>για παιδιά από 5 έως και 16 ετών, ΘΑ ΛΑΒΕΙ ΜΕΡΟΣ ΣΤΑ ΜΕΣΟΓΕΙΑ ΣΕ ΕΝΑ ΤΡΙΗΜΕΡΟ πολυπολιτισμικό ΦΕΣΤΙΒΑΛ.</a:t>
            </a:r>
          </a:p>
          <a:p>
            <a:pPr>
              <a:lnSpc>
                <a:spcPct val="250000"/>
              </a:lnSpc>
            </a:pPr>
            <a:r>
              <a:rPr lang="el-GR" sz="1200" dirty="0">
                <a:solidFill>
                  <a:schemeClr val="bg1"/>
                </a:solidFill>
              </a:rPr>
              <a:t>Μία συνδιοργάνωση της Περιφέρειας Αττικής του </a:t>
            </a:r>
            <a:r>
              <a:rPr lang="el-GR" sz="1200" u="sng" dirty="0">
                <a:solidFill>
                  <a:schemeClr val="bg1"/>
                </a:solidFill>
              </a:rPr>
              <a:t>Δήμου Σπάτων Αρτέμιδος</a:t>
            </a:r>
            <a:r>
              <a:rPr lang="el-GR" sz="1200" dirty="0">
                <a:solidFill>
                  <a:schemeClr val="bg1"/>
                </a:solidFill>
              </a:rPr>
              <a:t> και των Αμεινίας ο Παλληνεύς Α.Ε Μεσογείων, Α.Σ  Ήλιος Σπάτα, 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Α.Ο Δρομέας Βάρης, ΟΙΟΝ Αγίου Στεφάνου και Δρομείς Κερατέας, συλλόγων κλασσικού αθλητισμού της Ανατολικής Αττικής.</a:t>
            </a:r>
          </a:p>
          <a:p>
            <a:pPr>
              <a:lnSpc>
                <a:spcPct val="150000"/>
              </a:lnSpc>
            </a:pPr>
            <a:r>
              <a:rPr lang="el-GR" sz="1200" u="sng" dirty="0">
                <a:solidFill>
                  <a:schemeClr val="bg1"/>
                </a:solidFill>
              </a:rPr>
              <a:t>Για πρώτη φορά λοιπόν στην Ελλάδα</a:t>
            </a:r>
            <a:r>
              <a:rPr lang="el-GR" sz="1200" dirty="0">
                <a:solidFill>
                  <a:schemeClr val="bg1"/>
                </a:solidFill>
              </a:rPr>
              <a:t> πραγματοποιείται παιδικό φεστιβάλ με τόσες παράλληλες δράσεις πολιτιστικού και αθλητικού ενδιαφέροντος με χορηγό επικοινωνίας μεγάλο τηλεοπτικό σταθμό, με διάσημους καλλιτέχνες της μουσικής και της θεατρικής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σκηνής, διάσημους αθλητές, πίστες μάχης με αρχηγούς σταρ από το ομώνυμο τηλεοπτικό παιχνίδι, θεαματική επίδειξη αθλημάτων, 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σταρ της μαγειρικής και του θεάματος με θέμα τον </a:t>
            </a:r>
            <a:r>
              <a:rPr lang="el-GR" sz="1200" u="sng" dirty="0">
                <a:solidFill>
                  <a:schemeClr val="bg1"/>
                </a:solidFill>
              </a:rPr>
              <a:t>ΟΛΥΜΠΙΣΜΟ</a:t>
            </a:r>
            <a:r>
              <a:rPr lang="el-GR" sz="1200" dirty="0">
                <a:solidFill>
                  <a:schemeClr val="bg1"/>
                </a:solidFill>
              </a:rPr>
              <a:t> τον </a:t>
            </a:r>
            <a:r>
              <a:rPr lang="el-GR" sz="1200" u="sng" dirty="0">
                <a:solidFill>
                  <a:schemeClr val="bg1"/>
                </a:solidFill>
              </a:rPr>
              <a:t>ΕΘΕΛΟΝΤΙΣΜΟ</a:t>
            </a:r>
            <a:r>
              <a:rPr lang="el-GR" sz="1200" dirty="0">
                <a:solidFill>
                  <a:schemeClr val="bg1"/>
                </a:solidFill>
              </a:rPr>
              <a:t> την </a:t>
            </a:r>
            <a:r>
              <a:rPr lang="el-GR" sz="1200" u="sng" dirty="0">
                <a:solidFill>
                  <a:schemeClr val="bg1"/>
                </a:solidFill>
              </a:rPr>
              <a:t>ΕΙΡΗΝΗ</a:t>
            </a:r>
            <a:r>
              <a:rPr lang="el-GR" sz="1200" dirty="0">
                <a:solidFill>
                  <a:schemeClr val="bg1"/>
                </a:solidFill>
              </a:rPr>
              <a:t> και την </a:t>
            </a:r>
            <a:r>
              <a:rPr lang="el-GR" sz="1200" u="sng" dirty="0">
                <a:solidFill>
                  <a:schemeClr val="bg1"/>
                </a:solidFill>
              </a:rPr>
              <a:t>ΑΛΛΗΛΕΓΓΥΗ</a:t>
            </a:r>
            <a:r>
              <a:rPr lang="el-GR" sz="1200" dirty="0">
                <a:solidFill>
                  <a:schemeClr val="bg1"/>
                </a:solidFill>
              </a:rPr>
              <a:t> των ανθρώπων 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μέσα  από διαδραστικά παιχνίδια τα οποία έχουν και εκπαιδευτικό, παιδαγωγικό χαρακτήρα και απλά όμως παιχνίδια χαράς που κάνουν 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τα παιδιά μία παρέα και εξιτάρουν παιδιά και γονείς αθλητικά γιατί ο αθλητισμός πρέπει να υπάρχει στην ζωή όλων.</a:t>
            </a:r>
          </a:p>
          <a:p>
            <a:pPr>
              <a:lnSpc>
                <a:spcPct val="150000"/>
              </a:lnSpc>
            </a:pPr>
            <a:endParaRPr lang="el-GR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Η πρόθεση ΟΛΩΝ ΜΑΣ είναι  να ταξιδέψει ο θεσμός αυτός και εκτός των συνόρων και να γίνει 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ένας ευρωπαϊκός θεσμός με συμμετέχοντες καλλιτέχνες ομάδες και συλλόγους από το εξωτερικό.</a:t>
            </a:r>
          </a:p>
          <a:p>
            <a:pPr>
              <a:lnSpc>
                <a:spcPct val="150000"/>
              </a:lnSpc>
            </a:pPr>
            <a:br>
              <a:rPr lang="el-GR" sz="1200" dirty="0">
                <a:solidFill>
                  <a:schemeClr val="bg1"/>
                </a:solidFill>
              </a:rPr>
            </a:br>
            <a:r>
              <a:rPr lang="el-GR" sz="1200" dirty="0">
                <a:solidFill>
                  <a:schemeClr val="bg1"/>
                </a:solidFill>
              </a:rPr>
              <a:t>Φέτος ανοίγει η αυλαία για τα </a:t>
            </a:r>
            <a:r>
              <a:rPr lang="el-GR" sz="1200" b="1" dirty="0">
                <a:solidFill>
                  <a:srgbClr val="455727"/>
                </a:solidFill>
              </a:rPr>
              <a:t>1</a:t>
            </a:r>
            <a:r>
              <a:rPr lang="el-GR" sz="1200" b="1" baseline="30000" dirty="0">
                <a:solidFill>
                  <a:srgbClr val="455727"/>
                </a:solidFill>
              </a:rPr>
              <a:t>α</a:t>
            </a:r>
            <a:r>
              <a:rPr lang="el-GR" sz="1200" b="1" dirty="0">
                <a:solidFill>
                  <a:srgbClr val="455727"/>
                </a:solidFill>
              </a:rPr>
              <a:t> ΜΕΣΟΓΕΙΑ</a:t>
            </a:r>
            <a:r>
              <a:rPr lang="el-GR" sz="1200" dirty="0">
                <a:solidFill>
                  <a:schemeClr val="bg1"/>
                </a:solidFill>
              </a:rPr>
              <a:t> την </a:t>
            </a:r>
            <a:r>
              <a:rPr lang="el-GR" sz="1200" b="1" dirty="0">
                <a:solidFill>
                  <a:srgbClr val="455727"/>
                </a:solidFill>
              </a:rPr>
              <a:t>Παρασκευή 23 Σεπτεμβρίου του 2022 </a:t>
            </a:r>
            <a:r>
              <a:rPr lang="el-GR" sz="1200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η προσπάθεια είναι συντονισμένη και πολύ δυνατή από όλους τους κρατικούς φορείς 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και τους θεσμικούς παράγοντες.</a:t>
            </a:r>
          </a:p>
          <a:p>
            <a:pPr>
              <a:lnSpc>
                <a:spcPct val="150000"/>
              </a:lnSpc>
            </a:pPr>
            <a:endParaRPr lang="el-GR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chemeClr val="bg1"/>
                </a:solidFill>
              </a:rPr>
              <a:t>Το μήνυμα ΕΙΝΑΙ η </a:t>
            </a: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CA403D"/>
                </a:solidFill>
              </a:rPr>
              <a:t>«ΙΣΧΥΣ ΕΝ ΤΗΝ ΕΝΩΣΗ».</a:t>
            </a:r>
          </a:p>
        </p:txBody>
      </p:sp>
      <p:pic>
        <p:nvPicPr>
          <p:cNvPr id="5122" name="Picture 2" descr="Κλασικός Αθλητισμός για παιδιά στο Παναθηναϊκό Στάδιο | Infokids.gr">
            <a:extLst>
              <a:ext uri="{FF2B5EF4-FFF2-40B4-BE49-F238E27FC236}">
                <a16:creationId xmlns:a16="http://schemas.microsoft.com/office/drawing/2014/main" id="{E65095AC-E9C4-88F0-F7C0-7152007F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54" y="3973484"/>
            <a:ext cx="3345990" cy="224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91DCF5-C9B6-64C6-A468-A4FFAA1AB97D}"/>
              </a:ext>
            </a:extLst>
          </p:cNvPr>
          <p:cNvSpPr txBox="1"/>
          <p:nvPr/>
        </p:nvSpPr>
        <p:spPr>
          <a:xfrm>
            <a:off x="1518787" y="567103"/>
            <a:ext cx="915442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700" b="1" spc="300" dirty="0">
                <a:solidFill>
                  <a:srgbClr val="455727"/>
                </a:solidFill>
              </a:rPr>
              <a:t>Στόχος του φεστιβάλ είναι: </a:t>
            </a:r>
            <a:endParaRPr lang="en-US" sz="1700" b="1" spc="300" dirty="0">
              <a:solidFill>
                <a:srgbClr val="455727"/>
              </a:solidFill>
            </a:endParaRPr>
          </a:p>
          <a:p>
            <a:pPr algn="ctr"/>
            <a:endParaRPr lang="en-US" sz="1700" b="1" spc="300" dirty="0">
              <a:solidFill>
                <a:schemeClr val="bg1"/>
              </a:solidFill>
            </a:endParaRPr>
          </a:p>
          <a:p>
            <a:pPr marL="285750" lvl="0" indent="-285750" algn="ctr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l-GR" sz="1500" dirty="0">
                <a:solidFill>
                  <a:schemeClr val="bg1"/>
                </a:solidFill>
              </a:rPr>
              <a:t>να γνωρίσουν τα παιδιά τον αυθεντικό κλασσικό αθλητισμό για τις μικρές ηλικίες από πέντε έως έντεκα ετών μέσω της συμμετοχής τους σε παιχνίδια αθλητικών δεξιοτήτων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ctr">
              <a:lnSpc>
                <a:spcPts val="3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bg1"/>
              </a:solidFill>
            </a:endParaRPr>
          </a:p>
          <a:p>
            <a:pPr marL="285750" lvl="0" indent="-285750" algn="ctr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l-GR" sz="1500" dirty="0">
                <a:solidFill>
                  <a:schemeClr val="bg1"/>
                </a:solidFill>
              </a:rPr>
              <a:t>να αγωνιστούν με παιδιά άλλων πόλεων για τις ηλικίες 12 έως 14 ετών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  <a:p>
            <a:pPr marL="285750" lvl="0" indent="-285750" algn="ctr">
              <a:lnSpc>
                <a:spcPts val="3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bg1"/>
              </a:solidFill>
            </a:endParaRPr>
          </a:p>
          <a:p>
            <a:pPr marL="285750" lvl="0" indent="-285750" algn="ctr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l-GR" sz="1500" dirty="0">
                <a:solidFill>
                  <a:schemeClr val="bg1"/>
                </a:solidFill>
              </a:rPr>
              <a:t>να τεστάρουν τις δυνάμεις τους τα παιδιά στην κατηγορία Κ16.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4098" name="Picture 2" descr="Γιατί να επιλέξω το άθλημα του Στίβου για το παιδί μου">
            <a:extLst>
              <a:ext uri="{FF2B5EF4-FFF2-40B4-BE49-F238E27FC236}">
                <a16:creationId xmlns:a16="http://schemas.microsoft.com/office/drawing/2014/main" id="{8A8B043E-DE79-54F9-675C-8C58B4805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5"/>
          <a:stretch/>
        </p:blipFill>
        <p:spPr bwMode="auto">
          <a:xfrm>
            <a:off x="2433187" y="4130200"/>
            <a:ext cx="3204000" cy="213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Δύο διασκεδαστικά παιχνίδια που θα κρατήσουν τα παιδιά σε φόρμα -  Mothersblog.gr">
            <a:extLst>
              <a:ext uri="{FF2B5EF4-FFF2-40B4-BE49-F238E27FC236}">
                <a16:creationId xmlns:a16="http://schemas.microsoft.com/office/drawing/2014/main" id="{DF57B69A-8993-10CD-DAC3-7437E03A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23" y="4130200"/>
            <a:ext cx="3210827" cy="214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80E0B8-2FE6-5676-03EB-12283D9415BB}"/>
              </a:ext>
            </a:extLst>
          </p:cNvPr>
          <p:cNvSpPr txBox="1"/>
          <p:nvPr/>
        </p:nvSpPr>
        <p:spPr>
          <a:xfrm>
            <a:off x="0" y="333575"/>
            <a:ext cx="12191999" cy="870688"/>
          </a:xfrm>
          <a:prstGeom prst="rect">
            <a:avLst/>
          </a:prstGeom>
          <a:solidFill>
            <a:srgbClr val="455727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l-GR" dirty="0"/>
              <a:t>ΤΟ ΣΤΑΔΙΟ ΘΑ ΜΕΤΑΤΡΑΠΕΙ ΣΕ ΕΝΑ ΜΑΓΙΚΟ ΠΟΛΥΧΩΡΟ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ΠΟΥ ΘΑ ΣΥΜΒΑΙΝΟΥΝ ΠΟΛΛΕΣ ΤΑΥΤΟΧΡΟΝΕΣ ΔΡΑΣΤΗΡΙΟΤΗΤΕΣ</a:t>
            </a:r>
            <a:r>
              <a:rPr lang="el-GR" dirty="0">
                <a:solidFill>
                  <a:srgbClr val="455727"/>
                </a:solidFill>
              </a:rPr>
              <a:t>ΔΡΑΣΤΗΡΙΟΤΗΤΕΣ.</a:t>
            </a:r>
            <a:endParaRPr lang="en-US" dirty="0">
              <a:solidFill>
                <a:srgbClr val="455727"/>
              </a:solidFill>
            </a:endParaRPr>
          </a:p>
        </p:txBody>
      </p:sp>
      <p:pic>
        <p:nvPicPr>
          <p:cNvPr id="7170" name="Picture 2" descr="Run, Jump and Throw: Age 9+ | Falkirk Council">
            <a:extLst>
              <a:ext uri="{FF2B5EF4-FFF2-40B4-BE49-F238E27FC236}">
                <a16:creationId xmlns:a16="http://schemas.microsoft.com/office/drawing/2014/main" id="{16DA4B4D-DAE0-5C9D-A601-78B1D97E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61" y="241257"/>
            <a:ext cx="2236835" cy="156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0E0B8-2FE6-5676-03EB-12283D9415BB}"/>
              </a:ext>
            </a:extLst>
          </p:cNvPr>
          <p:cNvSpPr txBox="1"/>
          <p:nvPr/>
        </p:nvSpPr>
        <p:spPr>
          <a:xfrm>
            <a:off x="334317" y="1324383"/>
            <a:ext cx="11577690" cy="5545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b="1" u="sng" dirty="0">
                <a:solidFill>
                  <a:srgbClr val="455727"/>
                </a:solidFill>
              </a:rPr>
              <a:t>Μουσική παιδική σκηνή</a:t>
            </a:r>
            <a:r>
              <a:rPr lang="el-GR" sz="1400" dirty="0">
                <a:solidFill>
                  <a:srgbClr val="455727"/>
                </a:solidFill>
              </a:rPr>
              <a:t> </a:t>
            </a:r>
            <a:r>
              <a:rPr lang="el-GR" sz="1400" dirty="0">
                <a:solidFill>
                  <a:schemeClr val="bg1"/>
                </a:solidFill>
              </a:rPr>
              <a:t>θα στηθεί στο κέντρο του σταδίου                                                                                                       (παραμύθια, μουσικές και παραδόσεις που αφορούν τα ΜΕΣΟΓΕΙΑ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dirty="0">
                <a:solidFill>
                  <a:schemeClr val="bg1"/>
                </a:solidFill>
              </a:rPr>
              <a:t>τροποποιημένα για παιδιά)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1400" dirty="0">
                <a:solidFill>
                  <a:schemeClr val="bg1"/>
                </a:solidFill>
              </a:rPr>
              <a:t>Το συγκρότημα </a:t>
            </a:r>
            <a:r>
              <a:rPr lang="en-US" sz="1400" dirty="0">
                <a:solidFill>
                  <a:schemeClr val="bg1"/>
                </a:solidFill>
              </a:rPr>
              <a:t>burger projects</a:t>
            </a:r>
            <a:r>
              <a:rPr lang="el-GR" sz="1400" dirty="0">
                <a:solidFill>
                  <a:schemeClr val="bg1"/>
                </a:solidFill>
              </a:rPr>
              <a:t> με ένα δραστικό και πρωτοποριακό πρόγραμμα με πολύ φαντασία θα συνοδεύει μουσικά τις πίστες μάχης που θα φιλοξενήσουν πάνω από δύο χιλιάδες παιδιά ανά  ώρα.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400" u="sng" dirty="0">
                <a:solidFill>
                  <a:schemeClr val="bg1"/>
                </a:solidFill>
              </a:rPr>
              <a:t>Τέσσερις πίστες με παιχνίδια </a:t>
            </a:r>
            <a:r>
              <a:rPr lang="en-US" sz="1400" b="1" u="sng" dirty="0">
                <a:solidFill>
                  <a:schemeClr val="bg1"/>
                </a:solidFill>
              </a:rPr>
              <a:t>throw</a:t>
            </a:r>
            <a:r>
              <a:rPr lang="el-GR" sz="1400" b="1" u="sng" dirty="0">
                <a:solidFill>
                  <a:schemeClr val="bg1"/>
                </a:solidFill>
              </a:rPr>
              <a:t> – </a:t>
            </a:r>
            <a:r>
              <a:rPr lang="en-US" sz="1400" b="1" u="sng" dirty="0">
                <a:solidFill>
                  <a:schemeClr val="bg1"/>
                </a:solidFill>
              </a:rPr>
              <a:t>jump</a:t>
            </a:r>
            <a:r>
              <a:rPr lang="el-GR" sz="1400" b="1" u="sng" dirty="0">
                <a:solidFill>
                  <a:schemeClr val="bg1"/>
                </a:solidFill>
              </a:rPr>
              <a:t> - </a:t>
            </a:r>
            <a:r>
              <a:rPr lang="en-US" sz="1400" b="1" u="sng" dirty="0">
                <a:solidFill>
                  <a:schemeClr val="bg1"/>
                </a:solidFill>
              </a:rPr>
              <a:t>run</a:t>
            </a:r>
            <a:r>
              <a:rPr lang="el-GR" sz="1400" u="sng" dirty="0">
                <a:solidFill>
                  <a:schemeClr val="bg1"/>
                </a:solidFill>
              </a:rPr>
              <a:t>  στο κέντρο του σταδίου επι χόρτου για τις κατηγορίες 6 έως και 12 ετών.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400" u="sng" dirty="0">
                <a:solidFill>
                  <a:schemeClr val="bg1"/>
                </a:solidFill>
              </a:rPr>
              <a:t>Αρχηγοί  κάθε ομάδας διάσημοι αθλητές του στίβου που θα ενθαρρύνουν θα οδηγούν θα εξηγούν και θα συμμετέχουν ενεργά στον αγώνα.</a:t>
            </a:r>
            <a:endParaRPr lang="en-US" sz="1400" u="sng" dirty="0">
              <a:solidFill>
                <a:schemeClr val="bg1"/>
              </a:solidFill>
            </a:endParaRPr>
          </a:p>
          <a:p>
            <a:endParaRPr lang="en-US" sz="1400" u="sng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b="1" u="sng" dirty="0">
                <a:solidFill>
                  <a:srgbClr val="455727"/>
                </a:solidFill>
              </a:rPr>
              <a:t>Πρώτος εμπορικός σταθμός για εταιρείες</a:t>
            </a:r>
            <a:r>
              <a:rPr lang="el-GR" sz="1400" dirty="0">
                <a:solidFill>
                  <a:srgbClr val="455727"/>
                </a:solidFill>
              </a:rPr>
              <a:t> </a:t>
            </a:r>
            <a:r>
              <a:rPr lang="el-GR" sz="1400" dirty="0">
                <a:solidFill>
                  <a:schemeClr val="bg1"/>
                </a:solidFill>
              </a:rPr>
              <a:t>με θέμα το παιδί με έδρα τα ΜΕΣΟΓΕΙΑ (περίπτερά που θα αφορούν ρουχισμό, άθληση, φαγητό, παιχνίδι κ.α.)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el-GR" sz="1400" dirty="0">
              <a:solidFill>
                <a:schemeClr val="bg1"/>
              </a:solidFill>
            </a:endParaRPr>
          </a:p>
          <a:p>
            <a:endParaRPr lang="el-GR" sz="1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b="1" u="sng" dirty="0">
                <a:solidFill>
                  <a:srgbClr val="455727"/>
                </a:solidFill>
              </a:rPr>
              <a:t>Δεύτερος εμπορικός σταθμός </a:t>
            </a:r>
            <a:r>
              <a:rPr lang="el-GR" sz="1400" dirty="0">
                <a:solidFill>
                  <a:schemeClr val="bg1"/>
                </a:solidFill>
              </a:rPr>
              <a:t>παραγωγοί – τοπικά προϊόντα – καταστήματα, από τα ΜΕΣΟΓΕΙΑ και την ΝΟΤΙΟΑΝΑΤΟΛΙΚΗ ΑΤΤΙΚΗ. </a:t>
            </a:r>
            <a:r>
              <a:rPr lang="el-GR" sz="1400" u="sng" dirty="0">
                <a:solidFill>
                  <a:schemeClr val="bg1"/>
                </a:solidFill>
              </a:rPr>
              <a:t>Διαδραστική εκμάθηση των παιδιών από τους τοπικούς παραγωγούς, «από την παραγωγή στη λαϊκή αγορά» https://youtu.be/zHj5HpYpRCU</a:t>
            </a:r>
            <a:endParaRPr lang="en-US" sz="1400" u="sng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455727"/>
                </a:solidFill>
              </a:rPr>
              <a:t>HEALTH BARS</a:t>
            </a:r>
            <a:r>
              <a:rPr lang="el-GR" sz="1400" b="1" u="sng" dirty="0">
                <a:solidFill>
                  <a:srgbClr val="455727"/>
                </a:solidFill>
              </a:rPr>
              <a:t> για παιδιά</a:t>
            </a:r>
            <a:r>
              <a:rPr lang="el-GR" sz="1400" dirty="0">
                <a:solidFill>
                  <a:srgbClr val="455727"/>
                </a:solidFill>
              </a:rPr>
              <a:t> </a:t>
            </a:r>
            <a:r>
              <a:rPr lang="el-GR" sz="1400" dirty="0">
                <a:solidFill>
                  <a:schemeClr val="bg1"/>
                </a:solidFill>
              </a:rPr>
              <a:t>– ένας γνωστός ΣΕΦ κάθε φορά θα δίνει οδηγίες παρασκευής του πιο υγιεινού πρωινού - γεύματος και δείπνου με τοπικά προϊόντα  από τα μεσόγεια για τους μικρούς πρωταθλητές.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4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80E0B8-2FE6-5676-03EB-12283D9415BB}"/>
              </a:ext>
            </a:extLst>
          </p:cNvPr>
          <p:cNvSpPr txBox="1"/>
          <p:nvPr/>
        </p:nvSpPr>
        <p:spPr>
          <a:xfrm>
            <a:off x="338079" y="950255"/>
            <a:ext cx="4095376" cy="55259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l-GR" sz="1400" b="1" u="sng" dirty="0">
                <a:solidFill>
                  <a:srgbClr val="455727"/>
                </a:solidFill>
              </a:rPr>
              <a:t>Ένας ολυμπιονίκης, παγκόσμιος ή πανευρωπαϊκός πρωταθλητής</a:t>
            </a:r>
            <a:r>
              <a:rPr lang="el-GR" sz="1400" dirty="0">
                <a:solidFill>
                  <a:srgbClr val="455727"/>
                </a:solidFill>
              </a:rPr>
              <a:t> </a:t>
            </a:r>
            <a:r>
              <a:rPr lang="el-GR" sz="1400" dirty="0">
                <a:solidFill>
                  <a:schemeClr val="bg1"/>
                </a:solidFill>
              </a:rPr>
              <a:t>κάθε φορά θα τιμάται και θα καλείται να μιλήσει στα παιδιά </a:t>
            </a:r>
            <a:r>
              <a:rPr lang="el-GR" sz="1400" b="1" u="sng" dirty="0">
                <a:solidFill>
                  <a:schemeClr val="bg1"/>
                </a:solidFill>
              </a:rPr>
              <a:t>για τον Κλασσικό Αθλητισμό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dirty="0">
                <a:solidFill>
                  <a:schemeClr val="bg1"/>
                </a:solidFill>
              </a:rPr>
              <a:t>και ειδικότερα για το αγώνισμα του. Φέτος  την τιμή  θα μας κάνει ο παγκόσμιος πρωταθλητής του επι κοντό και κάτοικος των μεσογείων Κάραλης Μανώλης ένας αθλητής πρότυπο για τα νέα παιδιά.</a:t>
            </a:r>
            <a:endParaRPr lang="en-US" sz="1400" dirty="0">
              <a:solidFill>
                <a:schemeClr val="bg1"/>
              </a:solidFill>
            </a:endParaRPr>
          </a:p>
          <a:p>
            <a:pPr lvl="0">
              <a:lnSpc>
                <a:spcPts val="1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lvl="0">
              <a:lnSpc>
                <a:spcPts val="1000"/>
              </a:lnSpc>
            </a:pPr>
            <a:endParaRPr lang="el-GR" sz="1400" dirty="0">
              <a:solidFill>
                <a:schemeClr val="bg1"/>
              </a:solidFill>
            </a:endParaRPr>
          </a:p>
          <a:p>
            <a:pPr marL="285750" indent="-285750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400" b="1" u="sng" dirty="0">
                <a:solidFill>
                  <a:srgbClr val="455727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Διάσημοι συγγραφείς</a:t>
            </a:r>
            <a:r>
              <a:rPr lang="el-GR" sz="1400" b="1" dirty="0">
                <a:solidFill>
                  <a:srgbClr val="455727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l-GR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θα μιλήσουν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l-GR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για τη ολυμπιακή ιδέα διαβάζοντας αποσπάσματα από τα βιβλία τους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l-GR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όπου και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l-GR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δωρεάν θα μοιραστούν στα παιδιά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endParaRPr lang="el-GR" sz="1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AI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Δ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IKO EP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Γ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THPI 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Γ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IA THN EIPHNH: EK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AI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Δ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EY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H 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TI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Ξ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IE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 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OY 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Γ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ENNH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E O A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ΘΛ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HTI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MO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ME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ΑΠ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O TO 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AI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Δ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IKO EK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AI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Δ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EYTIKO BIB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Λ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IO: "A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O THN O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Λ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YM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IA 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Π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PO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O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Λ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O TON KO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MO! ENA MA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Γ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IKO TA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Ξ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Δ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I"! </a:t>
            </a:r>
          </a:p>
          <a:p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Y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ΓΓ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PA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Φ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EA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Σ: Δ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P. I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Λ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EANA K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Λ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OK</a:t>
            </a:r>
            <a:r>
              <a:rPr lang="el-GR" sz="1400" dirty="0">
                <a:solidFill>
                  <a:srgbClr val="222222"/>
                </a:solidFill>
                <a:latin typeface="Arial" panose="020B0604020202020204" pitchFamily="34" charset="0"/>
              </a:rPr>
              <a:t>Ω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NH. </a:t>
            </a: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el-GR" sz="1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0E0B8-2FE6-5676-03EB-12283D9415BB}"/>
              </a:ext>
            </a:extLst>
          </p:cNvPr>
          <p:cNvSpPr txBox="1"/>
          <p:nvPr/>
        </p:nvSpPr>
        <p:spPr>
          <a:xfrm>
            <a:off x="356552" y="506858"/>
            <a:ext cx="4344757" cy="5791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400" b="1" u="sng" dirty="0">
                <a:solidFill>
                  <a:srgbClr val="455727"/>
                </a:solidFill>
              </a:rPr>
              <a:t>Δενδροφύτευση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l-GR" sz="1400" dirty="0">
                <a:solidFill>
                  <a:schemeClr val="bg1"/>
                </a:solidFill>
              </a:rPr>
              <a:t>(πρόγραμμα από τον Δήμο  κάθε φορά του συλλόγου που φιλοξενεί το φεστιβάλ για δενδροφύτευση, με βάση την χλωρίδα της περιοχής σε συνεργασία με τους προσκόπους και την τοπική εκκλησία).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400" b="1" u="sng" dirty="0">
                <a:solidFill>
                  <a:srgbClr val="455727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Πράσινη ιδέα</a:t>
            </a:r>
            <a:r>
              <a:rPr lang="el-GR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Lucida Sans Unicode" panose="020B0602030504020204" pitchFamily="34" charset="0"/>
              </a:rPr>
              <a:t>, ανακύκλωση και συγκομιδή στην πηγή. Τα παιδιά θα έρθουν σε επαφή διαδραστικά σε μορφή παιχνιδιού και θα γνωρίσουν από κοντά τα φορτηγά συγκομιδής των πράσινων σημείων.</a:t>
            </a:r>
          </a:p>
          <a:p>
            <a:pPr marL="285750" indent="-285750" algn="just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sz="1400" b="1" u="sng" dirty="0">
              <a:solidFill>
                <a:schemeClr val="bg1"/>
              </a:solidFill>
              <a:latin typeface="+mj-lt"/>
              <a:cs typeface="Lucida Sans Unicode" panose="020B0602030504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400" b="1" u="sng" dirty="0">
                <a:solidFill>
                  <a:srgbClr val="455727"/>
                </a:solidFill>
              </a:rPr>
              <a:t>Συλλογή σχολικού ρουχισμού και γραφικής ύλης</a:t>
            </a:r>
            <a:r>
              <a:rPr lang="el-GR" sz="1400" dirty="0">
                <a:solidFill>
                  <a:srgbClr val="455727"/>
                </a:solidFill>
              </a:rPr>
              <a:t> </a:t>
            </a:r>
            <a:r>
              <a:rPr lang="el-GR" sz="1400" dirty="0">
                <a:solidFill>
                  <a:schemeClr val="bg1"/>
                </a:solidFill>
              </a:rPr>
              <a:t>για άπορους μαθητές σε συνεργασία με τους τοπικούς φορείς σε συνεργασία με τα σχολεία των συμμετεχόντων συλλόγων. </a:t>
            </a:r>
          </a:p>
        </p:txBody>
      </p:sp>
      <p:pic>
        <p:nvPicPr>
          <p:cNvPr id="3" name="Picture 4" descr="Πάτρα: Δεντροφύτευση από το 2ο Ειδικό Δημοτικό Σχολείο | Patras Events">
            <a:extLst>
              <a:ext uri="{FF2B5EF4-FFF2-40B4-BE49-F238E27FC236}">
                <a16:creationId xmlns:a16="http://schemas.microsoft.com/office/drawing/2014/main" id="{5A9FFE30-F298-ACE4-3B7E-7B2DEF0F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55" y="1096972"/>
            <a:ext cx="6758078" cy="461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76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F85A23-15BB-A1BD-CF30-4BC35BFBFC24}"/>
              </a:ext>
            </a:extLst>
          </p:cNvPr>
          <p:cNvSpPr txBox="1"/>
          <p:nvPr/>
        </p:nvSpPr>
        <p:spPr>
          <a:xfrm>
            <a:off x="2267635" y="1707905"/>
            <a:ext cx="3771443" cy="376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50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</a:rPr>
              <a:t>Αμεινίας ο Παλληνεύς Α.Ε Μεσογείων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</a:rPr>
              <a:t>Α.Σ  Ήλιος Σπάτα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</a:rPr>
              <a:t>Α.Ο Δρομέας Βάρης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</a:rPr>
              <a:t>Α.Ο Βουλιαγμένης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</a:rPr>
              <a:t>ΓΑΣ Ωρωπού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</a:rPr>
              <a:t>Οίον Αγίου Στεφάνου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</a:rPr>
              <a:t>Κέκροψ Κορωπί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85A23-15BB-A1BD-CF30-4BC35BFBFC24}"/>
              </a:ext>
            </a:extLst>
          </p:cNvPr>
          <p:cNvSpPr txBox="1"/>
          <p:nvPr/>
        </p:nvSpPr>
        <p:spPr>
          <a:xfrm>
            <a:off x="7201357" y="1707905"/>
            <a:ext cx="3771443" cy="430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50000"/>
              </a:lnSpc>
              <a:buFont typeface="+mj-lt"/>
              <a:buAutoNum type="arabicPeriod" startAt="8"/>
            </a:pPr>
            <a:r>
              <a:rPr lang="el-GR" sz="1400" dirty="0">
                <a:solidFill>
                  <a:schemeClr val="bg1"/>
                </a:solidFill>
              </a:rPr>
              <a:t>ΓΑΣ Πάρνηθας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 startAt="8"/>
            </a:pPr>
            <a:r>
              <a:rPr lang="el-GR" sz="1400" dirty="0">
                <a:solidFill>
                  <a:schemeClr val="bg1"/>
                </a:solidFill>
              </a:rPr>
              <a:t>Ίκαρος Σαρωνικού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 startAt="8"/>
            </a:pPr>
            <a:r>
              <a:rPr lang="el-GR" sz="1400" dirty="0">
                <a:solidFill>
                  <a:schemeClr val="bg1"/>
                </a:solidFill>
              </a:rPr>
              <a:t>Παλλαυρεωτικός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 startAt="8"/>
            </a:pPr>
            <a:r>
              <a:rPr lang="el-GR" sz="1400" dirty="0">
                <a:solidFill>
                  <a:schemeClr val="bg1"/>
                </a:solidFill>
              </a:rPr>
              <a:t>ΓΑΣ Παιανίας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 startAt="8"/>
            </a:pPr>
            <a:r>
              <a:rPr lang="el-GR" sz="1400" dirty="0">
                <a:solidFill>
                  <a:schemeClr val="bg1"/>
                </a:solidFill>
              </a:rPr>
              <a:t>Φειδιππίδης Μαραθώνα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 startAt="8"/>
            </a:pPr>
            <a:r>
              <a:rPr lang="el-GR" sz="1400" dirty="0">
                <a:solidFill>
                  <a:schemeClr val="bg1"/>
                </a:solidFill>
              </a:rPr>
              <a:t>Γ.Σ Πόρτο Ράφτη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 startAt="8"/>
            </a:pPr>
            <a:r>
              <a:rPr lang="el-GR" sz="1400" dirty="0">
                <a:solidFill>
                  <a:schemeClr val="bg1"/>
                </a:solidFill>
              </a:rPr>
              <a:t>Φοίβος Ολυμπιακού Χωριού</a:t>
            </a:r>
            <a:endParaRPr lang="en-US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250000"/>
              </a:lnSpc>
              <a:buFont typeface="+mj-lt"/>
              <a:buAutoNum type="arabicPeriod" startAt="8"/>
            </a:pPr>
            <a:r>
              <a:rPr lang="el-GR" sz="1400" dirty="0">
                <a:solidFill>
                  <a:schemeClr val="bg1"/>
                </a:solidFill>
              </a:rPr>
              <a:t>Δρομείς Κερατέας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1099"/>
            <a:ext cx="12192000" cy="378691"/>
          </a:xfrm>
          <a:prstGeom prst="rect">
            <a:avLst/>
          </a:prstGeom>
          <a:solidFill>
            <a:srgbClr val="455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EC857-BFC4-2E54-D314-201463DAA920}"/>
              </a:ext>
            </a:extLst>
          </p:cNvPr>
          <p:cNvSpPr txBox="1"/>
          <p:nvPr/>
        </p:nvSpPr>
        <p:spPr>
          <a:xfrm>
            <a:off x="0" y="90109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pc="300" dirty="0"/>
              <a:t>ΣΥΜΜΕΤΕΧΟΝΤΕΣ ΣΥΛΛΟΓΟΙ ΑΝΑΤΟΛΙΚΗΣ ΑΤΤΙΚΗΣ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356090276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766" y="713358"/>
            <a:ext cx="9100869" cy="531375"/>
          </a:xfrm>
          <a:prstGeom prst="rect">
            <a:avLst/>
          </a:prstGeom>
          <a:solidFill>
            <a:srgbClr val="455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86442-8DDC-2F63-9C3E-FAA240DF613B}"/>
              </a:ext>
            </a:extLst>
          </p:cNvPr>
          <p:cNvSpPr txBox="1"/>
          <p:nvPr/>
        </p:nvSpPr>
        <p:spPr>
          <a:xfrm>
            <a:off x="1621765" y="713358"/>
            <a:ext cx="9100869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000" spc="5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 </a:t>
            </a:r>
            <a:r>
              <a:rPr lang="el-GR" sz="3000" spc="510" dirty="0"/>
              <a:t>ΠΡΟΓΡΑΜΜΑ</a:t>
            </a:r>
            <a:endParaRPr lang="en-US" sz="3000" spc="5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D8BB8-1E70-D247-A9EF-2BF637B16E22}"/>
              </a:ext>
            </a:extLst>
          </p:cNvPr>
          <p:cNvSpPr txBox="1"/>
          <p:nvPr/>
        </p:nvSpPr>
        <p:spPr>
          <a:xfrm>
            <a:off x="1621765" y="1586479"/>
            <a:ext cx="9100869" cy="454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500" b="1" u="sng" spc="600" dirty="0">
                <a:solidFill>
                  <a:srgbClr val="455727"/>
                </a:solidFill>
              </a:rPr>
              <a:t>ΠΑΡΑΣΚΕΥΗ- ΣΑΒΒΑΤΟ  23-24. 9.2022</a:t>
            </a:r>
            <a:endParaRPr lang="en-US" sz="2500" b="1" spc="600" dirty="0">
              <a:solidFill>
                <a:srgbClr val="455727"/>
              </a:solidFill>
            </a:endParaRPr>
          </a:p>
          <a:p>
            <a:pPr algn="ctr">
              <a:lnSpc>
                <a:spcPct val="200000"/>
              </a:lnSpc>
            </a:pPr>
            <a:endParaRPr lang="el-GR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l-GR" sz="2000" b="1" dirty="0">
                <a:solidFill>
                  <a:srgbClr val="654320"/>
                </a:solidFill>
              </a:rPr>
              <a:t>ΕΚΘΕΣΗ ΤΟΠΙΚΗΣ ΑΓΟΡΑΣ - ΜΙΚΡΟΙ ΠΑΡΑΓΩΓΟΙ ΤΩΝ ΜΕΣΟΓΕΙΩΝ</a:t>
            </a:r>
            <a:endParaRPr lang="en-US" sz="2000" dirty="0">
              <a:solidFill>
                <a:srgbClr val="654320"/>
              </a:solidFill>
            </a:endParaRPr>
          </a:p>
          <a:p>
            <a:pPr algn="ctr">
              <a:lnSpc>
                <a:spcPct val="200000"/>
              </a:lnSpc>
            </a:pPr>
            <a:endParaRPr lang="el-GR" sz="14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l-GR" sz="1400" dirty="0">
                <a:solidFill>
                  <a:schemeClr val="bg1"/>
                </a:solidFill>
              </a:rPr>
              <a:t>ΕΛΑΙΟΠΑΡΑΓΩΓΟΙ, ΣΤΑΦΥΛΙ - ΚΡΑΣΙ, ΚΕΛΥΦΩΤΟ ΦΙΣΤΙΚΙ &amp; ΣΥΚΑ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l-GR" sz="1400" dirty="0">
                <a:solidFill>
                  <a:schemeClr val="bg1"/>
                </a:solidFill>
              </a:rPr>
              <a:t>(Η ζωή των κατοίκων των Μεσογείων μετά την επανάσταση του 1821 ήταν πολύ δύσκολη. Η οικονομία ήταν αγροτική και οι Έλληνες βρίσκονταν για μεγάλο διάστημα σε εμπόλεμη κατάσταση).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l-GR" sz="1400" dirty="0">
                <a:solidFill>
                  <a:schemeClr val="bg1"/>
                </a:solidFill>
              </a:rPr>
              <a:t> 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l-GR" sz="1400" u="sng" dirty="0">
                <a:solidFill>
                  <a:schemeClr val="bg1"/>
                </a:solidFill>
              </a:rPr>
              <a:t>Κατάλαβαν λοιπόν γρήγορα ότι έπρεπε να συνασπιστούν, προκειμένου να γίνουν ισχυροί.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7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5">
            <a:extLst>
              <a:ext uri="{FF2B5EF4-FFF2-40B4-BE49-F238E27FC236}">
                <a16:creationId xmlns:a16="http://schemas.microsoft.com/office/drawing/2014/main" id="{DFB914C7-4B95-B4E4-46E4-9CAF18E72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95094"/>
              </p:ext>
            </p:extLst>
          </p:nvPr>
        </p:nvGraphicFramePr>
        <p:xfrm>
          <a:off x="314494" y="751104"/>
          <a:ext cx="11606260" cy="8298733"/>
        </p:xfrm>
        <a:graphic>
          <a:graphicData uri="http://schemas.openxmlformats.org/drawingml/2006/table">
            <a:tbl>
              <a:tblPr firstRow="1" bandRow="1">
                <a:solidFill>
                  <a:schemeClr val="accent3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552951">
                  <a:extLst>
                    <a:ext uri="{9D8B030D-6E8A-4147-A177-3AD203B41FA5}">
                      <a16:colId xmlns:a16="http://schemas.microsoft.com/office/drawing/2014/main" val="4277932334"/>
                    </a:ext>
                  </a:extLst>
                </a:gridCol>
                <a:gridCol w="4075035">
                  <a:extLst>
                    <a:ext uri="{9D8B030D-6E8A-4147-A177-3AD203B41FA5}">
                      <a16:colId xmlns:a16="http://schemas.microsoft.com/office/drawing/2014/main" val="2333773104"/>
                    </a:ext>
                  </a:extLst>
                </a:gridCol>
                <a:gridCol w="3479542">
                  <a:extLst>
                    <a:ext uri="{9D8B030D-6E8A-4147-A177-3AD203B41FA5}">
                      <a16:colId xmlns:a16="http://schemas.microsoft.com/office/drawing/2014/main" val="1507249773"/>
                    </a:ext>
                  </a:extLst>
                </a:gridCol>
                <a:gridCol w="2498732">
                  <a:extLst>
                    <a:ext uri="{9D8B030D-6E8A-4147-A177-3AD203B41FA5}">
                      <a16:colId xmlns:a16="http://schemas.microsoft.com/office/drawing/2014/main" val="942868950"/>
                    </a:ext>
                  </a:extLst>
                </a:gridCol>
              </a:tblGrid>
              <a:tr h="178866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ΔΕΝΡΟΦΥΤΕΥΣΗ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ΣΧΟΛΕΙΟ ΣΠΑΤΩΝ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(2)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0" i="0" dirty="0">
                          <a:solidFill>
                            <a:srgbClr val="5F6368"/>
                          </a:solidFill>
                          <a:effectLst/>
                          <a:latin typeface="Roboto" panose="02000000000000000000" pitchFamily="2" charset="0"/>
                        </a:rPr>
                        <a:t>The Green City: Το μεγαλύτερο πρόγραμμα επιβράβευσης της ανακύκλωσης στην Ευρώπη.</a:t>
                      </a:r>
                      <a:br>
                        <a:rPr lang="el-GR" sz="1100" dirty="0"/>
                      </a:br>
                      <a:r>
                        <a:rPr lang="el-GR" sz="1100" b="0" i="0" dirty="0">
                          <a:solidFill>
                            <a:srgbClr val="5F6368"/>
                          </a:solidFill>
                          <a:effectLst/>
                          <a:latin typeface="Roboto" panose="02000000000000000000" pitchFamily="2" charset="0"/>
                        </a:rPr>
                        <a:t>Στόχος είναι η εκπαίδευση, η ευαισθητοποίηση και η επιβράβευση πρώτα των παιδιών και επιχειρήσεων σε θέματα ανακύκλωσης και κυκλικής οικονομίας και παράλληλα η ενίσχυση των δεικτών προστασίας του περιβάλλοντος. Μέσω της εφαρμογής ΤΗΕ GREEN CITY:</a:t>
                      </a:r>
                      <a:r>
                        <a:rPr lang="en-US" sz="1100" b="0" i="0" dirty="0">
                          <a:solidFill>
                            <a:srgbClr val="5F6368"/>
                          </a:solidFill>
                          <a:effectLst/>
                          <a:latin typeface="Roboto" panose="02000000000000000000" pitchFamily="2" charset="0"/>
                        </a:rPr>
                        <a:t>https://youtu.be/Et1uaMwit5A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ΑΙΜΟΔΟΣΙΑ </a:t>
                      </a:r>
                    </a:p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ΠΡΟΓΡΑΜΜΑ ΠΕΡΙΦΕΡΕΙΑΣ ΑΤΤΙΚΗΣ ΣΕ ΣΥΝΕΡΓΑΣΙ ΜΕ ΤΟ </a:t>
                      </a:r>
                    </a:p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&lt;ΟΛΟΙ ΜΑΖΙ ΜΠΟΡΟΥΜΕ&gt;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59634"/>
                  </a:ext>
                </a:extLst>
              </a:tr>
              <a:tr h="68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ΩΡΟΛΟΓΙΟ ΠΡΟΓΡΑΜΜΑ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ΠΙΣΤΕΣ ΜΑΧΗΣ 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ΗΛΙΑΚΕΣ ΟΜΑΔΕΣ /ΤΑΞΕΙΣ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ΣΧΟΛΕΙΑ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0804"/>
                  </a:ext>
                </a:extLst>
              </a:tr>
              <a:tr h="61707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10.30-11.30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l-GR" sz="11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5</a:t>
                      </a:r>
                      <a:r>
                        <a:rPr lang="el-GR" sz="11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ΣΠΑΤΑ  ΔΗΜΟΤΙΚΑ &amp; ΙΔΙΩΤΙΚΑ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1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ΜΕ ΠΡΩΤΗ ΓΥΜΝΑΣΙΟΥ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ΑΠΟΚΑΤΑΣΤΑΣΗ ΚΑΙ ΣΥΣΤΗΜΑ ΔΙΑΤΑΣΕΩΝ ΑΠΟ ΔΙΑΣΗΜΟΥΣ ΧΟΡΕΥΤΕΣ ΤΗΣ ΚΡΑΤΙΚΗΣ ΣΧΟΛΗΣ ΑΘΗΝΩΝ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29570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11.30-12.30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l-GR" sz="11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5</a:t>
                      </a:r>
                      <a:r>
                        <a:rPr lang="el-GR" sz="11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</a:t>
                      </a:r>
                      <a:r>
                        <a:rPr lang="el-G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ΣΠΑΤΑ  ΔΗΜΟΤΙΚΑ &amp; ΙΔΙΩΤΙΚΑ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1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ΜΕ ΠΡΩΤΗ ΓΥΜΝΑΣΙΟΥ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45220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12.00-13.00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r>
                        <a:rPr lang="el-GR" sz="1100" b="1" baseline="30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Η</a:t>
                      </a:r>
                      <a:r>
                        <a:rPr lang="el-GR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ΚΑΙ 5</a:t>
                      </a:r>
                      <a:r>
                        <a:rPr lang="el-GR" sz="1100" b="1" baseline="30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Η </a:t>
                      </a:r>
                      <a:r>
                        <a:rPr lang="el-GR" sz="11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ΣΠΑΤΑ  ΔΗΜΟΤΙΚΑ &amp; ΙΔΙΩΤΙΚΑ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1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ΜΕ ΠΡΩΤΗ ΓΥΜΝΑΣΙΟΥ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5454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ΤΕΛΙΚΟΣ 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13.00-14.30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37797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ΑΠΟΝΟΜΕΣ 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ΑΠΟΧΩΡΗΣΗ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06832"/>
                  </a:ext>
                </a:extLst>
              </a:tr>
              <a:tr h="2593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kern="1200" dirty="0">
                        <a:solidFill>
                          <a:srgbClr val="455727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rgbClr val="45572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rgbClr val="455727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rgbClr val="455727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840"/>
                  </a:ext>
                </a:extLst>
              </a:tr>
              <a:tr h="236958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 – 18:00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 ΚΑΡΑΓΚΙΟΖΗΣ ΠΡΩΤΑΘΛΗΤΗΣ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Ο μεγάλος Βεζίρης διοργανώνει αγώνες κλασσικού αθλητισμού για τα γενέθλια της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κόρης του. Ο Καραγκιόζης αναλαμβάνει επικεφαλής. Η παρέα του καταφθάνει για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να αγωνιστεί στον Ακοντισμό, τη Δισκοβολία, τη Σφαιροβολία, τη Σκυταλοδρομία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και φυσικά το τρέξιμο και με εμπόδια.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Ποιοι θα είναι οι συμμετέχοντες; Ποιοι θα αντέξουν ως το τέλος;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συνέχεια στον μπερντέ!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AI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IKO EP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Γ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THPI 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Γ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IA THN EIPHNH: EK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AI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EY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 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Ξ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IE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 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OY 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Γ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ENNH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 O A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ΘΛ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HTI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ΑΠ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 TO 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AI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IKO EK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AI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EYTIKO BIB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IO: "A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 THN O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YM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IA 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Π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 TON KO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MO! ENA MA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Γ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IKO TA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Ξ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I"!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ΓΓ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Φ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Σ: Δ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P. I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EANA K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OK</a:t>
                      </a:r>
                      <a:r>
                        <a:rPr kumimoji="0" lang="el-G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Ω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NH.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ΘΑ ΔΟΘΟΥΝ ΔΩΡΕΑΝ ΑΝΤΙΤΥΠΑ ΣΤΑ ΠΛΑΙΣΙΑ ΤΗΣ ΕΝΙΣΧΥΣΗΣ ΤΟΥ ΙΔΡΥΜΑΤΟΣ ΜΑΡΙΑΝΝΑ ΜΑΡΔΙΝΟΓΙΑΝΝΗ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48483"/>
                  </a:ext>
                </a:extLst>
              </a:tr>
              <a:tr h="57399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18:00 – 19:00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ΠΙΣΤΑ ΜΑΧΗΣ 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ΕΩΣ 9 ΕΤΩΝ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ΠΙΣΤΑ ΜΑΧΗΣ 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ΕΩΣ 11 ΕΤΩΝ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ΤΡΕΞΕ ΜΕ ΤΟ ΠΑΙΔΙ ΣΟΥ 50M</a:t>
                      </a:r>
                    </a:p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l-GR" sz="11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ΑΓΩΝΑΣ ΕΝΤΟΣ ΣΤΑΔΙΟΥ 2Χ50 Μ ΣΚΥΤΑΛΗ </a:t>
                      </a:r>
                      <a:endParaRPr lang="en-US" sz="1100" b="1" u="sng" dirty="0">
                        <a:solidFill>
                          <a:srgbClr val="FF0000"/>
                        </a:solidFill>
                        <a:latin typeface="+mj-lt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5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46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BD8BB8-1E70-D247-A9EF-2BF637B16E22}"/>
              </a:ext>
            </a:extLst>
          </p:cNvPr>
          <p:cNvSpPr txBox="1"/>
          <p:nvPr/>
        </p:nvSpPr>
        <p:spPr>
          <a:xfrm>
            <a:off x="4616" y="172720"/>
            <a:ext cx="12191999" cy="369332"/>
          </a:xfrm>
          <a:prstGeom prst="rect">
            <a:avLst/>
          </a:prstGeom>
          <a:solidFill>
            <a:srgbClr val="455727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spc="600" dirty="0"/>
              <a:t>ΠΑΡΑΣΚΕΥΗ 23.9.2022</a:t>
            </a:r>
            <a:endParaRPr lang="en-US" sz="1600" b="1" spc="6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EDF9C8E-F282-E380-7DE4-C3A7E94D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09" y="6360223"/>
            <a:ext cx="1390583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15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3777</TotalTime>
  <Words>1661</Words>
  <Application>Microsoft Office PowerPoint</Application>
  <PresentationFormat>Ευρεία οθόνη</PresentationFormat>
  <Paragraphs>219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Kabel ITC Hel Book</vt:lpstr>
      <vt:lpstr>Lucida Sans Unicode</vt:lpstr>
      <vt:lpstr>Roboto</vt:lpstr>
      <vt:lpstr>Times New Roman</vt:lpstr>
      <vt:lpstr>Wingdings</vt:lpstr>
      <vt:lpstr>Wingdings 2</vt:lpstr>
      <vt:lpstr>Αξιομνημόνευτο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ANALYZE THAT</dc:creator>
  <cp:lastModifiedBy>ΧΑΡΑΛΑΜΠΟΣ ΠΑΠΑΔΙΑΣ</cp:lastModifiedBy>
  <cp:revision>98</cp:revision>
  <dcterms:created xsi:type="dcterms:W3CDTF">2022-06-28T11:24:39Z</dcterms:created>
  <dcterms:modified xsi:type="dcterms:W3CDTF">2022-08-07T11:39:00Z</dcterms:modified>
</cp:coreProperties>
</file>